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2"/>
  </p:notesMasterIdLst>
  <p:handoutMasterIdLst>
    <p:handoutMasterId r:id="rId33"/>
  </p:handoutMasterIdLst>
  <p:sldIdLst>
    <p:sldId id="277" r:id="rId5"/>
    <p:sldId id="385" r:id="rId6"/>
    <p:sldId id="291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93" r:id="rId18"/>
    <p:sldId id="394" r:id="rId19"/>
    <p:sldId id="397" r:id="rId20"/>
    <p:sldId id="374" r:id="rId21"/>
    <p:sldId id="345" r:id="rId22"/>
    <p:sldId id="396" r:id="rId23"/>
    <p:sldId id="391" r:id="rId24"/>
    <p:sldId id="392" r:id="rId25"/>
    <p:sldId id="388" r:id="rId26"/>
    <p:sldId id="389" r:id="rId27"/>
    <p:sldId id="390" r:id="rId28"/>
    <p:sldId id="395" r:id="rId29"/>
    <p:sldId id="387" r:id="rId30"/>
    <p:sldId id="347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  <p15:guide id="28" orient="horz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850"/>
    <a:srgbClr val="006D8F"/>
    <a:srgbClr val="FAAF00"/>
    <a:srgbClr val="D7D7D7"/>
    <a:srgbClr val="C8C8C8"/>
    <a:srgbClr val="646469"/>
    <a:srgbClr val="FFB100"/>
    <a:srgbClr val="595A5D"/>
    <a:srgbClr val="414042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75" autoAdjust="0"/>
    <p:restoredTop sz="86420" autoAdjust="0"/>
  </p:normalViewPr>
  <p:slideViewPr>
    <p:cSldViewPr snapToGrid="0" showGuides="1">
      <p:cViewPr varScale="1">
        <p:scale>
          <a:sx n="125" d="100"/>
          <a:sy n="125" d="100"/>
        </p:scale>
        <p:origin x="160" y="240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  <p:guide orient="horz"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DE7DF-5EEA-3D47-81E5-5D57FBEEB387}" type="datetimeFigureOut">
              <a:rPr lang="en-US" smtClean="0"/>
              <a:t>4/21/19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F832D-DEEF-7145-817A-C3DBA937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94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>
      <p:bgPr>
        <a:gradFill>
          <a:gsLst>
            <a:gs pos="75000">
              <a:srgbClr val="192850"/>
            </a:gs>
            <a:gs pos="95000">
              <a:srgbClr val="FF001E"/>
            </a:gs>
            <a:gs pos="100000">
              <a:srgbClr val="FFF1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51209" y="3488268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1 Name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51209" y="3750735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51209" y="4072467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2 Name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51209" y="4334934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51209" y="1329273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 lvl="0"/>
            <a:r>
              <a:rPr lang="en-US" dirty="0"/>
              <a:t>SESSION CODE #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0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CFA5A-C7D3-B148-A833-FBD8DCCA4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9869" y="389897"/>
            <a:ext cx="850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Page">
    <p:bg>
      <p:bgPr>
        <a:gradFill>
          <a:gsLst>
            <a:gs pos="90000">
              <a:srgbClr val="192850"/>
            </a:gs>
            <a:gs pos="97000">
              <a:srgbClr val="FF001E"/>
            </a:gs>
            <a:gs pos="100000">
              <a:srgbClr val="FFF1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Demo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BCD95-0DDC-2540-8A79-0FCCD1B7A1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8929" y="117192"/>
            <a:ext cx="2214499" cy="6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3 Graphic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856" y="3952327"/>
            <a:ext cx="2217712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857" y="350264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0596" y="3952327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0597" y="3502646"/>
            <a:ext cx="1596825" cy="426825"/>
          </a:xfr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5715" y="3952327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5716" y="350264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6074" y="1476958"/>
            <a:ext cx="1919111" cy="1919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452519" y="1476958"/>
            <a:ext cx="1919111" cy="1919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114815" y="1476958"/>
            <a:ext cx="1919111" cy="1919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935C3-788F-3C4F-AEA8-21F20EF3769E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460E53-A5D4-7A4B-AF87-A7937F056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6 Graphic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856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857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607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452518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1481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5300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5301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7597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7598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68856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8" hasCustomPrompt="1"/>
          </p:nvPr>
        </p:nvSpPr>
        <p:spPr>
          <a:xfrm>
            <a:off x="868857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5607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452518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1481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3465300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3465301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5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6127597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2" hasCustomPrompt="1"/>
          </p:nvPr>
        </p:nvSpPr>
        <p:spPr>
          <a:xfrm>
            <a:off x="6127598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8CDFF7-45E9-8944-9086-DFA2D17C7E1F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65794D-F31A-2A41-80DB-AC28107CD6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2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Contact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Speaker Contact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36789" y="1525041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5416" y="1056687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07642" y="1525041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07642" y="1056687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965C3-2FAC-A648-8CAC-CC6A644B7E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57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29381" y="2094696"/>
            <a:ext cx="58852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Please complete the session survey in the summit mobile app.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E1743-7AB5-E74D-BA1A-F9E2A32B11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5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Final Slide">
    <p:bg>
      <p:bgPr>
        <a:gradFill>
          <a:gsLst>
            <a:gs pos="90000">
              <a:srgbClr val="192850"/>
            </a:gs>
            <a:gs pos="97000">
              <a:srgbClr val="FF001E"/>
            </a:gs>
            <a:gs pos="100000">
              <a:srgbClr val="FFF1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8F25-7588-2E42-8586-D44B754F5C55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</a:t>
            </a:r>
            <a:r>
              <a:rPr lang="en-US" sz="700">
                <a:solidFill>
                  <a:schemeClr val="bg1"/>
                </a:solidFill>
                <a:latin typeface="Amazon Ember"/>
                <a:cs typeface="Amazon Ember"/>
              </a:rPr>
              <a:t>or its </a:t>
            </a:r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a</a:t>
            </a:r>
            <a:r>
              <a:rPr lang="en-US" sz="700">
                <a:solidFill>
                  <a:schemeClr val="bg1"/>
                </a:solidFill>
                <a:latin typeface="Amazon Ember"/>
                <a:cs typeface="Amazon Ember"/>
              </a:rPr>
              <a:t>ffiliates</a:t>
            </a:r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5BF5D-3A01-6A40-8193-87E88414E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8929" y="117192"/>
            <a:ext cx="2214499" cy="6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no subtitl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1" y="719946"/>
            <a:ext cx="8226225" cy="3911321"/>
          </a:xfrm>
        </p:spPr>
        <p:txBody>
          <a:bodyPr lIns="0" tIns="0" rIns="0" bIns="0" anchor="t"/>
          <a:lstStyle>
            <a:lvl1pPr>
              <a:defRPr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8655D5CC-4554-2641-B355-7A7C8D3516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3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gradFill>
          <a:gsLst>
            <a:gs pos="90000">
              <a:srgbClr val="192850"/>
            </a:gs>
            <a:gs pos="97000">
              <a:srgbClr val="FF001E"/>
            </a:gs>
            <a:gs pos="100000">
              <a:srgbClr val="FFF1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Chapter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B4200-9611-B74D-ADB6-DC2224999D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8538" y="239772"/>
            <a:ext cx="850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rgbClr val="192850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Section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96C78734-F6A4-EB4F-A0CE-2286B7406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5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includes subtitl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36789" y="1100264"/>
            <a:ext cx="8226225" cy="2647345"/>
          </a:xfrm>
        </p:spPr>
        <p:txBody>
          <a:bodyPr lIns="0" tIns="0" rIns="0" bIns="0" anchor="t"/>
          <a:lstStyle>
            <a:lvl1pPr>
              <a:defRPr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A5240A63-DFE6-9649-A5BE-2B4FC62B01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36788" y="1116645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9663025-136F-0B4C-85DE-B136B7B49CD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36788" y="1526548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2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904A59B-C4E5-5345-AC8C-D7AF57C290B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36788" y="1937970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3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5ACEB60-D976-DC4C-B4E1-B3804EDFEC2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6788" y="2346884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4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FC5EE63-2C6B-2245-AA58-D7BEE47DCD5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36788" y="2746841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5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E57EF52-629D-404B-AE7A-F98ABC8465C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36788" y="3146798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6</a:t>
            </a:r>
          </a:p>
        </p:txBody>
      </p:sp>
      <p:pic>
        <p:nvPicPr>
          <p:cNvPr id="15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FD4B2ECF-556C-2B42-8071-B095958BC9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272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Comparison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5416" y="1505586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5416" y="1066414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07642" y="1505586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09329" y="1066414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1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A9828A69-BC23-494E-8C8E-212EE0A3A5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728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Code Snippet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2" y="1523465"/>
            <a:ext cx="8200050" cy="2579617"/>
          </a:xfrm>
        </p:spPr>
        <p:txBody>
          <a:bodyPr lIns="0" tIns="0" rIns="0" bIns="0"/>
          <a:lstStyle>
            <a:lvl1pPr>
              <a:defRPr baseline="0">
                <a:solidFill>
                  <a:srgbClr val="192850"/>
                </a:solidFill>
                <a:latin typeface="Lucida Console" panose="020B0609040504020204" pitchFamily="49" charset="0"/>
                <a:cs typeface="Amazon Ember Light"/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2041" y="1047749"/>
            <a:ext cx="8200051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/>
                <a:cs typeface="Amazon Ember"/>
              </a:defRPr>
            </a:lvl1pPr>
          </a:lstStyle>
          <a:p>
            <a:r>
              <a:rPr lang="en-US" dirty="0"/>
              <a:t>Sample code: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0DDDD-068C-864A-B32A-A7F9D2E2DF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3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Three Column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21866" y="161856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36789" y="102783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63041" y="161856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263041" y="102783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00974" y="161856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200974" y="102783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44B18-D128-FA49-A4AD-4B020D96EC8B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CE70ED-86CC-6D4C-9FC5-F3E783062B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49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69332"/>
            <a:ext cx="8205304" cy="802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14" r:id="rId2"/>
    <p:sldLayoutId id="2147483695" r:id="rId3"/>
    <p:sldLayoutId id="2147483703" r:id="rId4"/>
    <p:sldLayoutId id="2147483704" r:id="rId5"/>
    <p:sldLayoutId id="2147483710" r:id="rId6"/>
    <p:sldLayoutId id="2147483705" r:id="rId7"/>
    <p:sldLayoutId id="2147483711" r:id="rId8"/>
    <p:sldLayoutId id="2147483706" r:id="rId9"/>
    <p:sldLayoutId id="2147483712" r:id="rId10"/>
    <p:sldLayoutId id="2147483707" r:id="rId11"/>
    <p:sldLayoutId id="2147483708" r:id="rId12"/>
    <p:sldLayoutId id="2147483713" r:id="rId13"/>
    <p:sldLayoutId id="2147483716" r:id="rId14"/>
    <p:sldLayoutId id="2147483694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192850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texts.com/fpp2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pythonml.wordpress.com/2016/03/13/smoothed-moving-average-and-variations/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rotrends.net/2500/crude-oil-vs-natural-gas-char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hyperlink" Target="https://walletinvestor.com/stock-forecast/nyt-stock-predic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Cyrus Vahid - Principal Solutions Engineer – AWS Deep Engine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Traditional Time Series Prediction</a:t>
            </a:r>
          </a:p>
        </p:txBody>
      </p:sp>
    </p:spTree>
    <p:extLst>
      <p:ext uri="{BB962C8B-B14F-4D97-AF65-F5344CB8AC3E}">
        <p14:creationId xmlns:p14="http://schemas.microsoft.com/office/powerpoint/2010/main" val="189221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1D2-8235-6E49-B33F-F8123A14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1CB7-2EC7-4E42-921C-EB990A725B65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5499201" cy="284212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Auto Correlation represents linear relationship between logged values of a time-series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𝑚𝑒𝑎𝑠𝑢𝑟𝑒𝑠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𝑟𝑒𝑙𝑎𝑡𝑖𝑜𝑛𝑠h𝑖𝑝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𝑚𝑒𝑎𝑠𝑢𝑟𝑒𝑠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𝑟𝑒𝑙𝑎𝑡𝑖𝑜𝑛𝑠h𝑖𝑝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1CB7-2EC7-4E42-921C-EB990A725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5499201" cy="2842120"/>
              </a:xfrm>
              <a:blipFill>
                <a:blip r:embed="rId2"/>
                <a:stretch>
                  <a:fillRect l="-3226" t="-3571" r="-230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18B1AC-E4A2-CD4C-A1B5-D378ED5E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42" y="941427"/>
            <a:ext cx="3111689" cy="23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1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1D2-8235-6E49-B33F-F8123A14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01CB7-2EC7-4E42-921C-EB990A725B6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1" y="719946"/>
            <a:ext cx="8533553" cy="699421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Time series that show no autocorrelation are called 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white noise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C9BA5-5B65-FD4A-A9CA-41218EAB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41" y="1419367"/>
            <a:ext cx="4267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2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E57C-020F-9A49-9FF7-9983D680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01983-DA6B-6347-A096-32B178BA6DF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2" y="719947"/>
            <a:ext cx="8200052" cy="9041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decompose a time-series into its patterns, trend, seasonal, and cycling.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A819B-4794-584F-92F5-86BC20F9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66" y="1267649"/>
            <a:ext cx="4636258" cy="32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2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2004-F089-E140-BCE9-DAD808E2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1097-8CCD-504E-8581-BE9E4BCB4DEE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stationary time series is one whose properties do not depend on the time at which the series is observed.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Time series with trends and seasonality are not stationary.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White noise and cyclic time series with no pattern or trend are stationary.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methods described in this presentation, stationary time-series have no long-term predictable patterns.</a:t>
            </a:r>
          </a:p>
        </p:txBody>
      </p:sp>
    </p:spTree>
    <p:extLst>
      <p:ext uri="{BB962C8B-B14F-4D97-AF65-F5344CB8AC3E}">
        <p14:creationId xmlns:p14="http://schemas.microsoft.com/office/powerpoint/2010/main" val="140275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84F9-E27F-F84A-A908-132F6C17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35FA-E43B-DA43-A5BC-08D0EC1F1FA2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Differencing is calculating differences between consecutive observations.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use differencing to transform a non-stationary time series to a stationary 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Differencing can help </a:t>
            </a:r>
            <a:r>
              <a:rPr lang="en-US" dirty="0" err="1"/>
              <a:t>stabilise</a:t>
            </a:r>
            <a:r>
              <a:rPr lang="en-US" dirty="0"/>
              <a:t> the mean of a time series by removing changes in the level of a time series </a:t>
            </a:r>
          </a:p>
        </p:txBody>
      </p:sp>
    </p:spTree>
    <p:extLst>
      <p:ext uri="{BB962C8B-B14F-4D97-AF65-F5344CB8AC3E}">
        <p14:creationId xmlns:p14="http://schemas.microsoft.com/office/powerpoint/2010/main" val="134638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B9C5-21CC-4449-90E3-29BF3A46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Model</a:t>
            </a:r>
          </a:p>
        </p:txBody>
      </p:sp>
      <p:pic>
        <p:nvPicPr>
          <p:cNvPr id="4" name="randomwalk.mov">
            <a:hlinkClick r:id="" action="ppaction://media"/>
            <a:extLst>
              <a:ext uri="{FF2B5EF4-FFF2-40B4-BE49-F238E27FC236}">
                <a16:creationId xmlns:a16="http://schemas.microsoft.com/office/drawing/2014/main" id="{D4F941D3-6026-DB4C-B9D0-40E1C2F6AC0E}"/>
              </a:ext>
            </a:extLst>
          </p:cNvPr>
          <p:cNvPicPr>
            <a:picLocks noGrp="1" noChangeAspect="1"/>
          </p:cNvPicPr>
          <p:nvPr>
            <p:ph sz="half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7798" y="1088917"/>
            <a:ext cx="5516896" cy="14151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534CD-4F9D-2442-A5BA-43895A311F18}"/>
                  </a:ext>
                </a:extLst>
              </p:cNvPr>
              <p:cNvSpPr txBox="1"/>
              <p:nvPr/>
            </p:nvSpPr>
            <p:spPr>
              <a:xfrm>
                <a:off x="336789" y="1088917"/>
                <a:ext cx="2150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534CD-4F9D-2442-A5BA-43895A311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9" y="1088917"/>
                <a:ext cx="2150845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CAB636-3B0A-C54A-A465-47B9E4B08419}"/>
              </a:ext>
            </a:extLst>
          </p:cNvPr>
          <p:cNvSpPr txBox="1">
            <a:spLocks/>
          </p:cNvSpPr>
          <p:nvPr/>
        </p:nvSpPr>
        <p:spPr>
          <a:xfrm>
            <a:off x="336789" y="3482169"/>
            <a:ext cx="8205304" cy="9397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Position of the next step depends on current step plus white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BE4F-1609-A944-9E14-D8B66B06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RW models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833B-583F-644A-A270-CFCEB7C37F0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walk models are widely used for non-stationary data, particularly financial and economic data. Random walks typically have: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long periods of apparent trends up or down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sudden and unpredictable changes in direction.</a:t>
            </a:r>
          </a:p>
        </p:txBody>
      </p:sp>
    </p:spTree>
    <p:extLst>
      <p:ext uri="{BB962C8B-B14F-4D97-AF65-F5344CB8AC3E}">
        <p14:creationId xmlns:p14="http://schemas.microsoft.com/office/powerpoint/2010/main" val="65140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C30-1BF3-3448-B890-C5AB02F6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713270D-EDFE-BD44-A4F5-9BC092E2FB18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8226225" cy="3251553"/>
              </a:xfr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Hyndman[1] defines autoregressive models as:</a:t>
                </a: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’’ In an </a:t>
                </a:r>
                <a:r>
                  <a:rPr lang="en-US" i="1" dirty="0" err="1">
                    <a:latin typeface="Cambria Math" panose="02040503050406030204" pitchFamily="18" charset="0"/>
                  </a:rPr>
                  <a:t>autoregression</a:t>
                </a:r>
                <a:r>
                  <a:rPr lang="en-US" i="1" dirty="0">
                    <a:latin typeface="Cambria Math" panose="02040503050406030204" pitchFamily="18" charset="0"/>
                  </a:rPr>
                  <a:t> model, we forecast the variable of interest using a linear combination of past values of the variable. The term </a:t>
                </a:r>
                <a:r>
                  <a:rPr lang="en-US" i="1" dirty="0" err="1">
                    <a:latin typeface="Cambria Math" panose="02040503050406030204" pitchFamily="18" charset="0"/>
                  </a:rPr>
                  <a:t>autoregression</a:t>
                </a:r>
                <a:r>
                  <a:rPr lang="en-US" i="1" dirty="0">
                    <a:latin typeface="Cambria Math" panose="02040503050406030204" pitchFamily="18" charset="0"/>
                  </a:rPr>
                  <a:t> indicates that it is a regression of the variable against itself.’’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AR(p) </a:t>
                </a:r>
                <a:r>
                  <a:rPr lang="en-US" dirty="0"/>
                  <a:t>model: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i="1" dirty="0"/>
                  <a:t> …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713270D-EDFE-BD44-A4F5-9BC092E2F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8226225" cy="3251553"/>
              </a:xfrm>
              <a:blipFill>
                <a:blip r:embed="rId2"/>
                <a:stretch>
                  <a:fillRect l="-2157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154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7425-FD31-1646-95B2-4AE89682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Regressive Models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CB9E4E-F4FD-0649-AB30-9F2003F0E81F}"/>
              </a:ext>
            </a:extLst>
          </p:cNvPr>
          <p:cNvGrpSpPr/>
          <p:nvPr/>
        </p:nvGrpSpPr>
        <p:grpSpPr>
          <a:xfrm>
            <a:off x="1960873" y="1552019"/>
            <a:ext cx="5676567" cy="2950666"/>
            <a:chOff x="1592382" y="1552019"/>
            <a:chExt cx="5676567" cy="29506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8D5B0-B8C7-544E-ACFE-EF2952A2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2382" y="1552019"/>
              <a:ext cx="5095021" cy="27352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EC98B9-1935-0945-B344-A8D3C1AC87B8}"/>
                    </a:ext>
                  </a:extLst>
                </p:cNvPr>
                <p:cNvSpPr txBox="1"/>
                <p:nvPr/>
              </p:nvSpPr>
              <p:spPr>
                <a:xfrm>
                  <a:off x="1919650" y="4287241"/>
                  <a:ext cx="17988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=18−0.8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EC98B9-1935-0945-B344-A8D3C1AC87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650" y="4287241"/>
                  <a:ext cx="1798890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2113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406048-2E0C-A14A-AD94-A94C5D46A92F}"/>
                    </a:ext>
                  </a:extLst>
                </p:cNvPr>
                <p:cNvSpPr txBox="1"/>
                <p:nvPr/>
              </p:nvSpPr>
              <p:spPr>
                <a:xfrm>
                  <a:off x="4178488" y="4287241"/>
                  <a:ext cx="30904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=8+1.3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 −0.7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−2 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−2+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406048-2E0C-A14A-AD94-A94C5D46A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488" y="4287241"/>
                  <a:ext cx="3090461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820" t="-555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7BDDA4-31B0-164F-9043-854131BDB788}"/>
              </a:ext>
            </a:extLst>
          </p:cNvPr>
          <p:cNvSpPr/>
          <p:nvPr/>
        </p:nvSpPr>
        <p:spPr>
          <a:xfrm>
            <a:off x="336788" y="674318"/>
            <a:ext cx="8205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Autoregressive models are remarkably flexible at handling a wide range of different time series patterns.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933B44-571C-D64F-9F4D-6D868F5C7317}"/>
                  </a:ext>
                </a:extLst>
              </p:cNvPr>
              <p:cNvSpPr txBox="1"/>
              <p:nvPr/>
            </p:nvSpPr>
            <p:spPr>
              <a:xfrm>
                <a:off x="3879653" y="4626717"/>
                <a:ext cx="12574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𝐻𝑦𝑛𝑑𝑚𝑎𝑛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[1]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933B44-571C-D64F-9F4D-6D868F5C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53" y="4626717"/>
                <a:ext cx="1257459" cy="184666"/>
              </a:xfrm>
              <a:prstGeom prst="rect">
                <a:avLst/>
              </a:prstGeom>
              <a:blipFill>
                <a:blip r:embed="rId5"/>
                <a:stretch>
                  <a:fillRect l="-3000" r="-4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208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CD11-D8A4-2E48-A50A-85F10B90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 models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8B736-4385-D844-A801-6850D507EF1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autoregressive model is one that uses previous time steps and some randomness to determine the current time step; therefore they are used for non-stationary time-series.</a:t>
            </a:r>
          </a:p>
        </p:txBody>
      </p:sp>
    </p:spTree>
    <p:extLst>
      <p:ext uri="{BB962C8B-B14F-4D97-AF65-F5344CB8AC3E}">
        <p14:creationId xmlns:p14="http://schemas.microsoft.com/office/powerpoint/2010/main" val="245987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237-4129-1C47-B14A-DFD20E6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34A53-F8C8-EC4B-91AF-743D907C0EE1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/>
              <a:t>All references in this presentation are from </a:t>
            </a:r>
            <a:r>
              <a:rPr lang="en-US" dirty="0">
                <a:hlinkClick r:id="rId2"/>
              </a:rPr>
              <a:t>https://otexts.com/fpp2/</a:t>
            </a:r>
            <a:r>
              <a:rPr lang="en-US" dirty="0"/>
              <a:t> unless stated otherwise</a:t>
            </a:r>
          </a:p>
        </p:txBody>
      </p:sp>
    </p:spTree>
    <p:extLst>
      <p:ext uri="{BB962C8B-B14F-4D97-AF65-F5344CB8AC3E}">
        <p14:creationId xmlns:p14="http://schemas.microsoft.com/office/powerpoint/2010/main" val="220694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6AB4-1864-6147-BDC9-3436D4F8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C880B-1B8E-D64C-840F-1E6098FDFFA2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8226225" cy="295130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integrated model attempts to model the time-series by using successive differencing on the terms in an attempt to make it stationary, or “flat”. 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Mathematically, this means we take a time series and form a new one: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Successive differentiation, eventually highest polynomial degree term.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C880B-1B8E-D64C-840F-1E6098FDF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8226225" cy="2951302"/>
              </a:xfrm>
              <a:blipFill>
                <a:blip r:embed="rId2"/>
                <a:stretch>
                  <a:fillRect l="-2157" t="-3433" r="-2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9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CEC7A9-E118-A949-8FD5-E441CB98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26" y="719946"/>
            <a:ext cx="3234518" cy="414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DA6AB4-1864-6147-BDC9-3436D4F8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19706-A8F0-1045-A0A9-63186EE4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0" y="906489"/>
            <a:ext cx="3088799" cy="37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6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A416-D7C0-F841-8E06-2049E230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FC4A33-A039-994C-AB62-82C88B7FABB3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Moving Average is calculating mean or average of a series for a given moving window of a certain length.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1,2,3,4,5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1+2+3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𝑡h𝑒𝑛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FC4A33-A039-994C-AB62-82C88B7FA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blipFill>
                <a:blip r:embed="rId2"/>
                <a:stretch>
                  <a:fillRect l="-2157" t="-2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858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4B03-3ACF-984B-BAC7-54109403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5BF7D2-21A8-BE45-A6F7-B41A84364435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Simple Moving Average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𝑆𝑀𝐴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Cumulative Moving Average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𝐶𝑀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/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5BF7D2-21A8-BE45-A6F7-B41A84364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blipFill>
                <a:blip r:embed="rId2"/>
                <a:stretch>
                  <a:fillRect l="-2157" t="-21036" b="-19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83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7C92-A5AE-5D4D-8EB5-D201A3F0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E5D4-701E-9340-A594-2F0D7709C4E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36789" y="1691349"/>
            <a:ext cx="3997947" cy="13272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Smoothing refers to process of reducing jittery randomness from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26139-1001-E54B-9797-95DD9A57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41" y="719946"/>
            <a:ext cx="4338661" cy="3270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77A5D0-651C-D94F-A500-83CBF31CD522}"/>
              </a:ext>
            </a:extLst>
          </p:cNvPr>
          <p:cNvSpPr/>
          <p:nvPr/>
        </p:nvSpPr>
        <p:spPr>
          <a:xfrm>
            <a:off x="3882630" y="3989971"/>
            <a:ext cx="54522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https://startpythonml.wordpress.com/2016/03/13/smoothed-moving-average-and-variations/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32720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1816-57AF-954F-B69D-7E05A8ED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 models are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F4D0-FAB4-374A-9D31-11408AD235E8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Capturing stationary time-series.</a:t>
            </a:r>
          </a:p>
        </p:txBody>
      </p:sp>
    </p:spTree>
    <p:extLst>
      <p:ext uri="{BB962C8B-B14F-4D97-AF65-F5344CB8AC3E}">
        <p14:creationId xmlns:p14="http://schemas.microsoft.com/office/powerpoint/2010/main" val="1045748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489B-A504-CA4F-9CBD-3B62FA6E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and ARMA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71A6-5797-0F42-AC77-7EF020D2BFC3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ARIMA: Autoregressive Integrated Moving Average.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Combining AR, I, and MA.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Decomposes a model to several model and benefits from different models capturing different aspects of time-series.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Autoregressive Moving Average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Combining AR and MA.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Decomposes models to sub models that capture different aspects of time-series.</a:t>
            </a:r>
          </a:p>
        </p:txBody>
      </p:sp>
    </p:spTree>
    <p:extLst>
      <p:ext uri="{BB962C8B-B14F-4D97-AF65-F5344CB8AC3E}">
        <p14:creationId xmlns:p14="http://schemas.microsoft.com/office/powerpoint/2010/main" val="251014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142D-632A-974E-8D53-6DF68EFC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 by existing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754B1-FE53-2B4C-AEA2-3F82917DB8A5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methods are designed to forecasting individual series or small groups. New set of problems have emerged that require to predict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recent years problem of forecasting a large number of individual or grouped time series.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Trying to learn a global model facing the difficulty of dealing with scale of different time-series that would otherwise be 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older models cannot account for environmental inputs.</a:t>
            </a:r>
          </a:p>
        </p:txBody>
      </p:sp>
    </p:spTree>
    <p:extLst>
      <p:ext uri="{BB962C8B-B14F-4D97-AF65-F5344CB8AC3E}">
        <p14:creationId xmlns:p14="http://schemas.microsoft.com/office/powerpoint/2010/main" val="153960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C30-1BF3-3448-B890-C5AB02F6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Forecasting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13270D-EDFE-BD44-A4F5-9BC092E2FB1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1" y="719946"/>
            <a:ext cx="8226225" cy="325155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Predicting a future event based on temporal patterns of its past.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Predictability of an event depends on: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Understanding of underlying casual structure.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Known facts and figures about a phenomenon.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Regularity of patterns.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Effects of external factors.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How far in the future we would like to make a prediction.</a:t>
            </a:r>
          </a:p>
          <a:p>
            <a:pPr algn="ctr"/>
            <a:endParaRPr lang="en-US" b="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7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0B7A-3489-AD4F-A506-BF0F5F51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B8B82-06CA-6449-90D4-65F64F89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993" y="1842126"/>
            <a:ext cx="2475402" cy="15610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239816-9F6A-C042-9603-E08C73695E5E}"/>
              </a:ext>
            </a:extLst>
          </p:cNvPr>
          <p:cNvSpPr/>
          <p:nvPr/>
        </p:nvSpPr>
        <p:spPr>
          <a:xfrm>
            <a:off x="336789" y="4181685"/>
            <a:ext cx="42548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* https://www.macrotrends.net/2500/crude-oil-vs-natural-gas-chart</a:t>
            </a:r>
            <a:endParaRPr lang="en-US" sz="1000" dirty="0"/>
          </a:p>
          <a:p>
            <a:r>
              <a:rPr lang="en-US" sz="1000" dirty="0">
                <a:hlinkClick r:id="rId4"/>
              </a:rPr>
              <a:t>** https://walletinvestor.com/stock-forecast/nyt-stock-prediction</a:t>
            </a:r>
            <a:endParaRPr lang="en-US" sz="1000" dirty="0"/>
          </a:p>
          <a:p>
            <a:r>
              <a:rPr lang="en-US" sz="10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ADBF7-F580-BC44-9B74-5B3D9877B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852" y="1839153"/>
            <a:ext cx="2614562" cy="15687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7AE3A9-E3AA-7345-A2E4-96305137077D}"/>
              </a:ext>
            </a:extLst>
          </p:cNvPr>
          <p:cNvSpPr/>
          <p:nvPr/>
        </p:nvSpPr>
        <p:spPr>
          <a:xfrm>
            <a:off x="5471657" y="1270984"/>
            <a:ext cx="3087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 (NYT) Forecast Chart, Long-Term**</a:t>
            </a:r>
            <a:endParaRPr lang="en-US" sz="140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E5-1805-8640-AB63-9F945CE5AFE9}"/>
              </a:ext>
            </a:extLst>
          </p:cNvPr>
          <p:cNvSpPr/>
          <p:nvPr/>
        </p:nvSpPr>
        <p:spPr>
          <a:xfrm>
            <a:off x="3069993" y="1270984"/>
            <a:ext cx="2398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LPG vs Oil Price*</a:t>
            </a:r>
            <a:endParaRPr lang="en-US" sz="1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6C70C-3A46-804A-8D17-01FC9F648687}"/>
              </a:ext>
            </a:extLst>
          </p:cNvPr>
          <p:cNvSpPr/>
          <p:nvPr/>
        </p:nvSpPr>
        <p:spPr>
          <a:xfrm>
            <a:off x="285459" y="1270984"/>
            <a:ext cx="2398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Weather</a:t>
            </a:r>
            <a:endParaRPr lang="en-US" sz="1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8E738-D294-9E4F-94E0-8C372A50D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33" y="1842126"/>
            <a:ext cx="2115446" cy="15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9C6-EB7B-E14F-92EC-4999DACC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5144359" cy="39113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 event is </a:t>
                </a:r>
                <a:r>
                  <a:rPr lang="en-US" b="1" dirty="0"/>
                  <a:t>predicted</a:t>
                </a:r>
                <a:r>
                  <a:rPr lang="en-US" dirty="0"/>
                  <a:t> through a single variate on previous observations within a horizon and based on temporal information.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Stock price of a company.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Ignores external factors (co-variates) except for how they have acted in the past.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5144359" cy="3911321"/>
              </a:xfrm>
              <a:blipFill>
                <a:blip r:embed="rId2"/>
                <a:stretch>
                  <a:fillRect l="-3448" t="-2265" r="-2709" b="-3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39B830-F4B1-6246-9965-FE1AA8483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013" y="1265772"/>
            <a:ext cx="2614562" cy="28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6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9C6-EB7B-E14F-92EC-4999DACC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8200052" cy="39113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is a contributing factor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 event is </a:t>
                </a:r>
                <a:r>
                  <a:rPr lang="en-US" b="1" dirty="0"/>
                  <a:t>explained</a:t>
                </a:r>
                <a:r>
                  <a:rPr lang="en-US" dirty="0"/>
                  <a:t> through the effect of contributing factors.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𝑒𝑙𝑒𝑐𝑡𝑟𝑖𝑐𝑖𝑡𝑦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𝑐𝑜𝑛𝑠𝑢𝑚𝑝𝑡𝑖𝑜𝑛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𝑡𝑒𝑚𝑝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e>
                    </m:d>
                  </m:oMath>
                </a14:m>
                <a:endParaRPr lang="en-US" dirty="0"/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8200052" cy="3911321"/>
              </a:xfrm>
              <a:blipFill>
                <a:blip r:embed="rId2"/>
                <a:stretch>
                  <a:fillRect l="-2164" t="-2589" r="-2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65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9C6-EB7B-E14F-92EC-4999DACC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the Two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8200052" cy="39113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8200052" cy="3911321"/>
              </a:xfrm>
              <a:blipFill>
                <a:blip r:embed="rId2"/>
                <a:stretch>
                  <a:fillRect l="-2164" t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21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E994-3DFD-0F46-8764-87160174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E5A0-EAD3-6947-BB0A-2F233E0A942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1" y="719946"/>
            <a:ext cx="4062811" cy="39113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Trend: </a:t>
            </a:r>
            <a:r>
              <a:rPr lang="en-US" dirty="0"/>
              <a:t>Long-term increase or decrease in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Seasonal: </a:t>
            </a:r>
            <a:r>
              <a:rPr lang="en-US" dirty="0"/>
              <a:t>Time series is affected by time on a repeating cycle like day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Cyclic: </a:t>
            </a:r>
            <a:r>
              <a:rPr lang="en-US" dirty="0"/>
              <a:t>Data exhibits rise and fall that are not of fixed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707B9-E66C-7D43-8DC2-73FAE052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52" y="1285437"/>
            <a:ext cx="4513012" cy="27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8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1D2-8235-6E49-B33F-F8123A14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1CB7-2EC7-4E42-921C-EB990A725B65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2" y="719946"/>
                <a:ext cx="5212598" cy="39113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Correlation represents linear relationship between two variables.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1CB7-2EC7-4E42-921C-EB990A725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2" y="719946"/>
                <a:ext cx="5212598" cy="3911321"/>
              </a:xfrm>
              <a:blipFill>
                <a:blip r:embed="rId2"/>
                <a:stretch>
                  <a:fillRect l="-3406" t="-2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3BFBCC5-E28B-AF41-8AF2-18BA856CC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955" y="719946"/>
            <a:ext cx="2374899" cy="1600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8E4EA1-2407-EB46-9CA6-0282548DAA05}"/>
              </a:ext>
            </a:extLst>
          </p:cNvPr>
          <p:cNvSpPr/>
          <p:nvPr/>
        </p:nvSpPr>
        <p:spPr>
          <a:xfrm>
            <a:off x="6050329" y="2320146"/>
            <a:ext cx="2900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('</a:t>
            </a:r>
            <a:r>
              <a:rPr lang="en-US" sz="1400" dirty="0" err="1">
                <a:solidFill>
                  <a:srgbClr val="000000"/>
                </a:solidFill>
              </a:rPr>
              <a:t>pearsonr</a:t>
            </a:r>
            <a:r>
              <a:rPr lang="en-US" sz="1400" dirty="0">
                <a:solidFill>
                  <a:srgbClr val="000000"/>
                </a:solidFill>
              </a:rPr>
              <a:t>', 0.9999999999999806)</a:t>
            </a:r>
            <a:endParaRPr lang="en-US" sz="14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96998-7BC2-1942-88A7-F2A7C0D9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153" y="2675606"/>
            <a:ext cx="2476500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980ADA-1293-7D4E-9015-D159F97255D2}"/>
              </a:ext>
            </a:extLst>
          </p:cNvPr>
          <p:cNvSpPr/>
          <p:nvPr/>
        </p:nvSpPr>
        <p:spPr>
          <a:xfrm>
            <a:off x="5986728" y="4169600"/>
            <a:ext cx="3027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('</a:t>
            </a:r>
            <a:r>
              <a:rPr lang="en-US" sz="1400" dirty="0" err="1">
                <a:solidFill>
                  <a:srgbClr val="000000"/>
                </a:solidFill>
              </a:rPr>
              <a:t>pearsonr</a:t>
            </a:r>
            <a:r>
              <a:rPr lang="en-US" sz="1400" dirty="0">
                <a:solidFill>
                  <a:srgbClr val="000000"/>
                </a:solidFill>
              </a:rPr>
              <a:t>', </a:t>
            </a:r>
            <a:r>
              <a:rPr lang="en-US" sz="1400" dirty="0"/>
              <a:t>-0.7555376286574912</a:t>
            </a:r>
            <a:r>
              <a:rPr lang="en-US" sz="1400" dirty="0">
                <a:solidFill>
                  <a:srgbClr val="000000"/>
                </a:solidFill>
              </a:rPr>
              <a:t>)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6330527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5270</TotalTime>
  <Words>871</Words>
  <Application>Microsoft Macintosh PowerPoint</Application>
  <PresentationFormat>On-screen Show (16:9)</PresentationFormat>
  <Paragraphs>112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Amazon Ember</vt:lpstr>
      <vt:lpstr>Amazon Ember Light</vt:lpstr>
      <vt:lpstr>Arial</vt:lpstr>
      <vt:lpstr>Calibri</vt:lpstr>
      <vt:lpstr>Cambria Math</vt:lpstr>
      <vt:lpstr>Helvetica Neue</vt:lpstr>
      <vt:lpstr>Lucida Console</vt:lpstr>
      <vt:lpstr>Merriweather</vt:lpstr>
      <vt:lpstr>DeckTemplate-AWS</vt:lpstr>
      <vt:lpstr>PowerPoint Presentation</vt:lpstr>
      <vt:lpstr>Disclaimer</vt:lpstr>
      <vt:lpstr>What is Forecasting</vt:lpstr>
      <vt:lpstr>Examples</vt:lpstr>
      <vt:lpstr>Time Series</vt:lpstr>
      <vt:lpstr>Predictor Variables</vt:lpstr>
      <vt:lpstr>Mixing the Two</vt:lpstr>
      <vt:lpstr>Time Series Patterns</vt:lpstr>
      <vt:lpstr>Correlation</vt:lpstr>
      <vt:lpstr>Auto Correlation</vt:lpstr>
      <vt:lpstr>White Noise</vt:lpstr>
      <vt:lpstr>Time Series Decomposition</vt:lpstr>
      <vt:lpstr>Stationary Time Series</vt:lpstr>
      <vt:lpstr>Differencing</vt:lpstr>
      <vt:lpstr>Random Walk Model</vt:lpstr>
      <vt:lpstr>What are the RW models good for?</vt:lpstr>
      <vt:lpstr>Autoregressive Models</vt:lpstr>
      <vt:lpstr>Auto Regressive Models</vt:lpstr>
      <vt:lpstr>What are AR models good for?</vt:lpstr>
      <vt:lpstr>Integrated Models</vt:lpstr>
      <vt:lpstr>Integrated Models</vt:lpstr>
      <vt:lpstr>Moving Average Model</vt:lpstr>
      <vt:lpstr>Moving Average</vt:lpstr>
      <vt:lpstr>Moving Average Smoothing</vt:lpstr>
      <vt:lpstr>What MA models are good for?</vt:lpstr>
      <vt:lpstr>ARIMA and ARMA models</vt:lpstr>
      <vt:lpstr>Challenges faced by existing models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Cyrus Vahid</cp:lastModifiedBy>
  <cp:revision>229</cp:revision>
  <dcterms:created xsi:type="dcterms:W3CDTF">2015-11-23T23:45:57Z</dcterms:created>
  <dcterms:modified xsi:type="dcterms:W3CDTF">2019-04-21T02:31:32Z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